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9"/>
  </p:notesMasterIdLst>
  <p:sldIdLst>
    <p:sldId id="257" r:id="rId3"/>
    <p:sldId id="317" r:id="rId4"/>
    <p:sldId id="339" r:id="rId5"/>
    <p:sldId id="336" r:id="rId6"/>
    <p:sldId id="316" r:id="rId7"/>
    <p:sldId id="318" r:id="rId8"/>
    <p:sldId id="319" r:id="rId9"/>
    <p:sldId id="320" r:id="rId10"/>
    <p:sldId id="341" r:id="rId11"/>
    <p:sldId id="342" r:id="rId12"/>
    <p:sldId id="315" r:id="rId13"/>
    <p:sldId id="321" r:id="rId14"/>
    <p:sldId id="290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ABC79-6A42-427F-9DB5-F484A166300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01189-B6BC-45F9-A667-15C53D3FA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5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155DA4-7278-4EF6-8E00-ABF71D0DF84B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5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9144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2"/>
            <a:ext cx="7772400" cy="1362075"/>
          </a:xfrm>
        </p:spPr>
        <p:txBody>
          <a:bodyPr anchor="t"/>
          <a:lstStyle>
            <a:lvl1pPr algn="l">
              <a:defRPr sz="6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90802"/>
            <a:ext cx="7772400" cy="1500187"/>
          </a:xfrm>
        </p:spPr>
        <p:txBody>
          <a:bodyPr anchor="b"/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762000" y="4419602"/>
            <a:ext cx="7772400" cy="1500187"/>
          </a:xfrm>
        </p:spPr>
        <p:txBody>
          <a:bodyPr anchor="b"/>
          <a:lstStyle>
            <a:lvl1pPr marL="0" indent="0">
              <a:buNone/>
              <a:defRPr sz="4000">
                <a:solidFill>
                  <a:srgbClr val="33CC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8889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0C4C1-E48B-4696-BCFA-1D51FA174CA5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11852-280B-4F13-8F63-9E0E3C6738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37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9144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362075"/>
          </a:xfrm>
        </p:spPr>
        <p:txBody>
          <a:bodyPr anchor="t"/>
          <a:lstStyle>
            <a:lvl1pPr algn="l">
              <a:defRPr sz="6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90800"/>
            <a:ext cx="7772400" cy="1500187"/>
          </a:xfrm>
        </p:spPr>
        <p:txBody>
          <a:bodyPr anchor="b"/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762000" y="4419600"/>
            <a:ext cx="7772400" cy="1500187"/>
          </a:xfrm>
        </p:spPr>
        <p:txBody>
          <a:bodyPr anchor="b"/>
          <a:lstStyle>
            <a:lvl1pPr marL="0" indent="0">
              <a:buNone/>
              <a:defRPr sz="4000">
                <a:solidFill>
                  <a:srgbClr val="33CC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7697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687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3676-E192-4EE9-90E1-96E21751C981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CDD00-28DD-4A01-B9C8-7A8DBCB90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34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8915400" cy="1143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7DB7-AE2A-400D-A3EA-8EBC359DC62F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8DE90-082D-49B7-8464-8E8AA11DA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049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687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766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648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1D358-BAFC-47B2-AB0C-43A17E0013CB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FC214-5EFE-408B-92BE-79759FA71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25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8915400" cy="1143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EC83-CBA3-4A7C-A549-63CB344D13DD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9B108-2136-4680-B8A7-030A50685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789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0"/>
            <a:ext cx="8915400" cy="1143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8600" y="0"/>
            <a:ext cx="8915400" cy="1143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ECDE-C583-4788-A5EF-134EF0240A3C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ABDB-4F29-445B-964C-AB3E59501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9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0"/>
            <a:ext cx="8915400" cy="1143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28600" y="0"/>
            <a:ext cx="8915400" cy="1143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8285-70B7-4A94-A24E-A76D1164C009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7AC17-EC16-4ECA-97CB-DFA73E7B93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66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3796-3162-4217-80A7-BA1E75670402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AD523-E425-4D4F-9321-B667D0A41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135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EB17-0340-467D-ADAC-AD68DD1CC7D7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B8CC8-01F8-4BCB-ADE8-92E5CFD6C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32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867402"/>
            <a:ext cx="687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 i="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A28B-F417-428B-BAD1-4FB0B84D6BEE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4F985-D965-4939-854F-8E588B914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37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A263-A7C7-4C03-B5BA-638CE51F2452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D4462-122E-46BE-8AD6-3DABB4840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37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8915400" cy="1143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190B-547B-4FA3-A715-3344663FA49C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09AC2-BB71-4BE1-A15D-6AAD0524A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5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867402"/>
            <a:ext cx="687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76602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64820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3555-4777-40CB-811A-DBF8D0F17E20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BBBD2-EC0B-4672-9EE8-45978B486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67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8915400" cy="1143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E193-4B75-4106-8BBD-2B00F97CB2C0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6E332-BCEA-401B-8D2C-C17E9279C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53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0"/>
            <a:ext cx="8915400" cy="1143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8600" y="0"/>
            <a:ext cx="8915400" cy="1143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819B-8B08-44EB-B7BD-3EED2697A4EB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CE4D5-7837-486B-9754-87A6B0959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48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0"/>
            <a:ext cx="8915400" cy="1143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28600" y="0"/>
            <a:ext cx="8915400" cy="11430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4229-ED4C-46B0-A972-F3126A0D19EB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2B41A-4B87-49C8-B2AB-EA558F583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EF1C-B95F-4F9B-9679-F8CE21E1B6FD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2B257-DA22-4368-A366-95E7485FF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94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FB64-9CF0-40F7-9A4C-499B1EF7F05C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BCE72-9CD5-45B7-9C78-167F6F19A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65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05014B"/>
            </a:gs>
            <a:gs pos="75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border4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5FB352-D4BC-4506-B2F2-552525865BB9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DA6F14-40F3-4545-8E66-8B398B37912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63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33CC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05014B"/>
            </a:gs>
            <a:gs pos="75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border4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30856C-2BE3-4060-B279-7AD523275941}" type="datetime1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tint val="75000"/>
                  </a:srgbClr>
                </a:solidFill>
              </a:rPr>
              <a:t>Demo Show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402AF0-8006-40F5-A092-FD497FC4B67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047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33CC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CC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440" y="-1"/>
            <a:ext cx="1030574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527" y="82925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Sullivan County Coordinated Transportation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4397395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Proposed Coordinated Transportation Plan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Communities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76401"/>
          <a:ext cx="8229600" cy="388692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97629"/>
                <a:gridCol w="1469571"/>
                <a:gridCol w="1197429"/>
                <a:gridCol w="1426028"/>
                <a:gridCol w="1338943"/>
              </a:tblGrid>
              <a:tr h="6509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per Passenger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per Mile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Cherokee, 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$24.02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$2.83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Flathead County, 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$3.28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Prairie Hills Transit,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$14.86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$3.24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Sheridan, WY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$15.23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$3.07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Oswego County, 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122,100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$27.63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$4.20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Sullivan County, 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43,700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$14.74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Connecticut River Transit, VT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$1.56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Sullivan County, 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77,500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$58.42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$6.23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5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for Transportation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575" y="1696995"/>
            <a:ext cx="8013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coordinated </a:t>
            </a:r>
            <a:r>
              <a:rPr lang="en-US" sz="3600" dirty="0"/>
              <a:t>transportation system that meets transportation </a:t>
            </a:r>
            <a:r>
              <a:rPr lang="en-US" sz="3600" dirty="0">
                <a:solidFill>
                  <a:schemeClr val="tx2"/>
                </a:solidFill>
              </a:rPr>
              <a:t>needs of residents and visitors</a:t>
            </a:r>
            <a:r>
              <a:rPr lang="en-US" sz="3600" dirty="0"/>
              <a:t> to Sullivan County and provides access to employment, medical facilities, education, shopping, and recreation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70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Strategies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public transportation </a:t>
            </a:r>
            <a:r>
              <a:rPr lang="en-US" dirty="0" smtClean="0"/>
              <a:t>service.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the existing County services to the general </a:t>
            </a:r>
            <a:r>
              <a:rPr lang="en-US" dirty="0" smtClean="0"/>
              <a:t>public.</a:t>
            </a:r>
          </a:p>
          <a:p>
            <a:pPr lvl="1"/>
            <a:r>
              <a:rPr lang="en-US" dirty="0" smtClean="0"/>
              <a:t>Add </a:t>
            </a:r>
            <a:r>
              <a:rPr lang="en-US" dirty="0"/>
              <a:t>service earlier and later in the day to support employee work hours.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the level of service to the Catskill Regional Medical Center.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connections to Ulster and Orange Counties and intermodal facilities.</a:t>
            </a:r>
          </a:p>
        </p:txBody>
      </p:sp>
    </p:spTree>
    <p:extLst>
      <p:ext uri="{BB962C8B-B14F-4D97-AF65-F5344CB8AC3E}">
        <p14:creationId xmlns:p14="http://schemas.microsoft.com/office/powerpoint/2010/main" val="35227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Strategies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Coordinate transportation services.</a:t>
            </a:r>
          </a:p>
          <a:p>
            <a:pPr lvl="1"/>
            <a:r>
              <a:rPr lang="en-US" dirty="0" smtClean="0"/>
              <a:t>Consolidate </a:t>
            </a:r>
            <a:r>
              <a:rPr lang="en-US" dirty="0"/>
              <a:t>services operated by County government.</a:t>
            </a:r>
          </a:p>
          <a:p>
            <a:pPr lvl="1"/>
            <a:r>
              <a:rPr lang="en-US" dirty="0" smtClean="0"/>
              <a:t>Establish </a:t>
            </a:r>
            <a:r>
              <a:rPr lang="en-US" dirty="0"/>
              <a:t>a County </a:t>
            </a:r>
            <a:r>
              <a:rPr lang="en-US" dirty="0" smtClean="0"/>
              <a:t>Transportation Coordinator.</a:t>
            </a:r>
            <a:endParaRPr lang="en-US" dirty="0"/>
          </a:p>
          <a:p>
            <a:pPr lvl="1"/>
            <a:r>
              <a:rPr lang="en-US" dirty="0" smtClean="0"/>
              <a:t>Establish </a:t>
            </a:r>
            <a:r>
              <a:rPr lang="en-US" dirty="0"/>
              <a:t>a Mobility Manager for Sullivan County.</a:t>
            </a:r>
          </a:p>
          <a:p>
            <a:pPr lvl="1"/>
            <a:r>
              <a:rPr lang="en-US" dirty="0" smtClean="0"/>
              <a:t>Consolidate </a:t>
            </a:r>
            <a:r>
              <a:rPr lang="en-US" dirty="0"/>
              <a:t>human services transportation with a single operator.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Strategies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Leverage available funding.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efficiency of transit services.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available funds as local match for Federal Transit Administration funding.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318" y="-1"/>
            <a:ext cx="5516450" cy="71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548" y="-436605"/>
            <a:ext cx="9854634" cy="76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317" y="0"/>
            <a:ext cx="5467023" cy="70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Process</a:t>
            </a:r>
          </a:p>
          <a:p>
            <a:r>
              <a:rPr lang="en-US" dirty="0" smtClean="0"/>
              <a:t>Transportation Needs</a:t>
            </a:r>
          </a:p>
          <a:p>
            <a:r>
              <a:rPr lang="en-US" dirty="0" smtClean="0"/>
              <a:t>Existing Services</a:t>
            </a:r>
          </a:p>
          <a:p>
            <a:r>
              <a:rPr lang="en-US" dirty="0" smtClean="0"/>
              <a:t>Vision</a:t>
            </a:r>
          </a:p>
          <a:p>
            <a:r>
              <a:rPr lang="en-US" dirty="0" smtClean="0"/>
              <a:t>Recommended Plan</a:t>
            </a:r>
          </a:p>
          <a:p>
            <a:r>
              <a:rPr lang="en-US" dirty="0" smtClean="0"/>
              <a:t>Implementation Plan</a:t>
            </a:r>
          </a:p>
          <a:p>
            <a:r>
              <a:rPr lang="en-US" dirty="0" smtClean="0"/>
              <a:t>Accelerated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9928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Phase </a:t>
            </a:r>
            <a:r>
              <a:rPr lang="en-US" dirty="0" smtClean="0">
                <a:solidFill>
                  <a:schemeClr val="bg1"/>
                </a:solidFill>
              </a:rPr>
              <a:t>1: </a:t>
            </a:r>
            <a:r>
              <a:rPr lang="en-US" dirty="0">
                <a:solidFill>
                  <a:schemeClr val="bg1"/>
                </a:solidFill>
              </a:rPr>
              <a:t>2015-2017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Consolidate County Transportation Programs</a:t>
            </a:r>
          </a:p>
          <a:p>
            <a:pPr lvl="1"/>
            <a:r>
              <a:rPr lang="en-US" dirty="0" smtClean="0"/>
              <a:t>County Transportation Manager/Coordinator</a:t>
            </a:r>
          </a:p>
          <a:p>
            <a:r>
              <a:rPr lang="en-US" dirty="0" smtClean="0"/>
              <a:t>Coordinated </a:t>
            </a:r>
            <a:r>
              <a:rPr lang="en-US" dirty="0" smtClean="0"/>
              <a:t>(non-County) Human </a:t>
            </a:r>
            <a:r>
              <a:rPr lang="en-US" dirty="0" smtClean="0"/>
              <a:t>Services </a:t>
            </a:r>
            <a:r>
              <a:rPr lang="en-US" dirty="0" smtClean="0"/>
              <a:t>Transportation</a:t>
            </a:r>
            <a:endParaRPr lang="en-US" dirty="0" smtClean="0"/>
          </a:p>
          <a:p>
            <a:pPr lvl="1"/>
            <a:r>
              <a:rPr lang="en-US" dirty="0" smtClean="0"/>
              <a:t>Coordinating </a:t>
            </a:r>
            <a:r>
              <a:rPr lang="en-US" dirty="0" smtClean="0"/>
              <a:t>Council</a:t>
            </a:r>
          </a:p>
          <a:p>
            <a:r>
              <a:rPr lang="en-US" dirty="0" smtClean="0"/>
              <a:t>Marketing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Lifeline Service</a:t>
            </a:r>
          </a:p>
          <a:p>
            <a:r>
              <a:rPr lang="en-US" dirty="0" smtClean="0"/>
              <a:t>Commuter Routes</a:t>
            </a:r>
          </a:p>
          <a:p>
            <a:r>
              <a:rPr lang="en-US" dirty="0" smtClean="0"/>
              <a:t>Vanpool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696" y="3715265"/>
            <a:ext cx="4077352" cy="21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Phase </a:t>
            </a:r>
            <a:r>
              <a:rPr lang="en-US" dirty="0" smtClean="0">
                <a:solidFill>
                  <a:schemeClr val="bg1"/>
                </a:solidFill>
              </a:rPr>
              <a:t>2: </a:t>
            </a:r>
            <a:r>
              <a:rPr lang="en-US" dirty="0">
                <a:solidFill>
                  <a:schemeClr val="bg1"/>
                </a:solidFill>
              </a:rPr>
              <a:t>2017-2019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Mobility Manager</a:t>
            </a:r>
          </a:p>
          <a:p>
            <a:r>
              <a:rPr lang="en-US" dirty="0" smtClean="0"/>
              <a:t>Transportation Coalition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10" y="2982915"/>
            <a:ext cx="4762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Vanpool Program</a:t>
            </a:r>
          </a:p>
          <a:p>
            <a:r>
              <a:rPr lang="en-US" dirty="0" smtClean="0"/>
              <a:t>Fixed-Route Service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909" y="3064474"/>
            <a:ext cx="4475891" cy="33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Phase </a:t>
            </a:r>
            <a:r>
              <a:rPr lang="en-US" dirty="0" smtClean="0">
                <a:solidFill>
                  <a:schemeClr val="bg1"/>
                </a:solidFill>
              </a:rPr>
              <a:t>3: </a:t>
            </a:r>
            <a:r>
              <a:rPr lang="en-US" dirty="0">
                <a:solidFill>
                  <a:schemeClr val="bg1"/>
                </a:solidFill>
              </a:rPr>
              <a:t>2019-2022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Consolidate Human Services Transportation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826" y="2924433"/>
            <a:ext cx="4497859" cy="33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Commuter Routes</a:t>
            </a:r>
          </a:p>
          <a:p>
            <a:r>
              <a:rPr lang="en-US" dirty="0" smtClean="0"/>
              <a:t>Increase Fixed-Route Service</a:t>
            </a:r>
          </a:p>
          <a:p>
            <a:r>
              <a:rPr lang="en-US" dirty="0" smtClean="0"/>
              <a:t>Regional Service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76" y="3511035"/>
            <a:ext cx="4294488" cy="28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9314"/>
            <a:ext cx="8229600" cy="4525963"/>
          </a:xfrm>
        </p:spPr>
        <p:txBody>
          <a:bodyPr/>
          <a:lstStyle/>
          <a:p>
            <a:r>
              <a:rPr lang="en-US" dirty="0" smtClean="0"/>
              <a:t>Significant Unmet Needs</a:t>
            </a:r>
          </a:p>
          <a:p>
            <a:pPr lvl="1"/>
            <a:r>
              <a:rPr lang="en-US" dirty="0" smtClean="0"/>
              <a:t>Low Income</a:t>
            </a:r>
          </a:p>
          <a:p>
            <a:pPr lvl="1"/>
            <a:r>
              <a:rPr lang="en-US" dirty="0" smtClean="0"/>
              <a:t>Potential Work Force</a:t>
            </a:r>
          </a:p>
          <a:p>
            <a:r>
              <a:rPr lang="en-US" dirty="0" smtClean="0"/>
              <a:t>Significant Resources</a:t>
            </a:r>
          </a:p>
          <a:p>
            <a:r>
              <a:rPr lang="en-US" dirty="0" smtClean="0"/>
              <a:t>Leveraging Resources</a:t>
            </a:r>
          </a:p>
          <a:p>
            <a:pPr lvl="1"/>
            <a:r>
              <a:rPr lang="en-US" dirty="0" smtClean="0"/>
              <a:t>Increase service for non-program trips</a:t>
            </a:r>
          </a:p>
          <a:p>
            <a:pPr lvl="1"/>
            <a:r>
              <a:rPr lang="en-US" dirty="0" smtClean="0"/>
              <a:t>Match Federal Transit Administration Funding</a:t>
            </a:r>
          </a:p>
          <a:p>
            <a:r>
              <a:rPr lang="en-US" dirty="0" smtClean="0"/>
              <a:t>Improve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Initiated by Transportation Subcommittee of the Long Term Care Council</a:t>
            </a:r>
          </a:p>
          <a:p>
            <a:pPr lvl="1"/>
            <a:r>
              <a:rPr lang="en-US" dirty="0" smtClean="0"/>
              <a:t>Address transportation needs of residents who fall through the cracks in terms of publicly available transportation services</a:t>
            </a:r>
          </a:p>
          <a:p>
            <a:r>
              <a:rPr lang="en-US" dirty="0" smtClean="0"/>
              <a:t>Funded by Rural Business Opportunity Grant through U.S. Department of 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6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Coordinated Public Transit-Human Services Transportation Plan</a:t>
            </a:r>
          </a:p>
          <a:p>
            <a:pPr lvl="1"/>
            <a:r>
              <a:rPr lang="en-US" dirty="0" smtClean="0"/>
              <a:t>Increase ability to access FTA </a:t>
            </a:r>
            <a:r>
              <a:rPr lang="en-US" dirty="0" smtClean="0"/>
              <a:t>funding</a:t>
            </a:r>
          </a:p>
          <a:p>
            <a:pPr lvl="1"/>
            <a:r>
              <a:rPr lang="en-US" dirty="0"/>
              <a:t>Maximize </a:t>
            </a:r>
            <a:r>
              <a:rPr lang="en-US" dirty="0" smtClean="0"/>
              <a:t>efficiency</a:t>
            </a:r>
            <a:endParaRPr lang="en-US" dirty="0" smtClean="0"/>
          </a:p>
          <a:p>
            <a:r>
              <a:rPr lang="en-US" dirty="0" smtClean="0"/>
              <a:t>Address broader workforce development, economic development, and environmental sustainability goals through improved transportation coordination and planning</a:t>
            </a:r>
          </a:p>
        </p:txBody>
      </p:sp>
    </p:spTree>
    <p:extLst>
      <p:ext uri="{BB962C8B-B14F-4D97-AF65-F5344CB8AC3E}">
        <p14:creationId xmlns:p14="http://schemas.microsoft.com/office/powerpoint/2010/main" val="355854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075485" y="2418540"/>
            <a:ext cx="1522713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Needs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Analysis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98198" y="3670139"/>
            <a:ext cx="12954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Service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Options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34644" y="4680858"/>
            <a:ext cx="15240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Proposed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Service Plan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558644" y="5664363"/>
            <a:ext cx="18288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Recommended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Actions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1275" name="Straight Arrow Connector 54"/>
          <p:cNvCxnSpPr>
            <a:cxnSpLocks noChangeShapeType="1"/>
            <a:stCxn id="10" idx="2"/>
            <a:endCxn id="12" idx="1"/>
          </p:cNvCxnSpPr>
          <p:nvPr/>
        </p:nvCxnSpPr>
        <p:spPr bwMode="auto">
          <a:xfrm>
            <a:off x="4245898" y="4508339"/>
            <a:ext cx="788746" cy="591619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6" name="Straight Arrow Connector 66"/>
          <p:cNvCxnSpPr>
            <a:cxnSpLocks noChangeShapeType="1"/>
            <a:stCxn id="12" idx="2"/>
            <a:endCxn id="13" idx="1"/>
          </p:cNvCxnSpPr>
          <p:nvPr/>
        </p:nvCxnSpPr>
        <p:spPr bwMode="auto">
          <a:xfrm>
            <a:off x="5796644" y="5519058"/>
            <a:ext cx="762000" cy="56440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7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Study Process</a:t>
            </a:r>
          </a:p>
        </p:txBody>
      </p:sp>
      <p:cxnSp>
        <p:nvCxnSpPr>
          <p:cNvPr id="11283" name="Straight Arrow Connector 24"/>
          <p:cNvCxnSpPr>
            <a:cxnSpLocks noChangeShapeType="1"/>
            <a:stCxn id="38" idx="2"/>
            <a:endCxn id="7" idx="1"/>
          </p:cNvCxnSpPr>
          <p:nvPr/>
        </p:nvCxnSpPr>
        <p:spPr bwMode="auto">
          <a:xfrm>
            <a:off x="1313485" y="2202187"/>
            <a:ext cx="762000" cy="63545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4" name="Straight Arrow Connector 24"/>
          <p:cNvCxnSpPr>
            <a:cxnSpLocks noChangeShapeType="1"/>
            <a:stCxn id="7" idx="2"/>
            <a:endCxn id="10" idx="1"/>
          </p:cNvCxnSpPr>
          <p:nvPr/>
        </p:nvCxnSpPr>
        <p:spPr bwMode="auto">
          <a:xfrm>
            <a:off x="2836842" y="3256740"/>
            <a:ext cx="761356" cy="832499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ounded Rectangle 37"/>
          <p:cNvSpPr/>
          <p:nvPr/>
        </p:nvSpPr>
        <p:spPr bwMode="auto">
          <a:xfrm>
            <a:off x="551485" y="1363987"/>
            <a:ext cx="15240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Existing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Conditions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73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868"/>
            <a:ext cx="8229600" cy="4695298"/>
          </a:xfrm>
        </p:spPr>
        <p:txBody>
          <a:bodyPr/>
          <a:lstStyle/>
          <a:p>
            <a:r>
              <a:rPr lang="en-US" dirty="0" smtClean="0"/>
              <a:t>17,800 residents need </a:t>
            </a:r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Transit Cooperative Research Program</a:t>
            </a:r>
          </a:p>
          <a:p>
            <a:pPr lvl="1"/>
            <a:r>
              <a:rPr lang="en-US" dirty="0" smtClean="0"/>
              <a:t>County demographics – 10% households have no car</a:t>
            </a:r>
            <a:endParaRPr lang="en-US" dirty="0" smtClean="0"/>
          </a:p>
          <a:p>
            <a:r>
              <a:rPr lang="en-US" dirty="0" smtClean="0"/>
              <a:t>Over 1,000,000 annual non-program trips needed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Greatest need is among people not eligible for various programs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07" y="1232211"/>
            <a:ext cx="8229600" cy="5473389"/>
          </a:xfrm>
        </p:spPr>
        <p:txBody>
          <a:bodyPr>
            <a:normAutofit/>
          </a:bodyPr>
          <a:lstStyle/>
          <a:p>
            <a:r>
              <a:rPr lang="en-US" dirty="0" smtClean="0"/>
              <a:t>35 Transportation Providers</a:t>
            </a:r>
          </a:p>
          <a:p>
            <a:pPr lvl="1"/>
            <a:r>
              <a:rPr lang="en-US" dirty="0" smtClean="0"/>
              <a:t>County</a:t>
            </a:r>
          </a:p>
          <a:p>
            <a:pPr lvl="1"/>
            <a:r>
              <a:rPr lang="en-US" dirty="0" smtClean="0"/>
              <a:t>Non-profit Human Services Agencies</a:t>
            </a:r>
          </a:p>
          <a:p>
            <a:pPr lvl="1"/>
            <a:r>
              <a:rPr lang="en-US" dirty="0" smtClean="0"/>
              <a:t>Private Bus Companies</a:t>
            </a:r>
          </a:p>
          <a:p>
            <a:pPr lvl="1"/>
            <a:r>
              <a:rPr lang="en-US" dirty="0" smtClean="0"/>
              <a:t>Taxis</a:t>
            </a:r>
          </a:p>
          <a:p>
            <a:pPr lvl="1"/>
            <a:r>
              <a:rPr lang="en-US" dirty="0" smtClean="0"/>
              <a:t>Medicaid Transportation</a:t>
            </a:r>
          </a:p>
          <a:p>
            <a:r>
              <a:rPr lang="en-US" dirty="0" smtClean="0"/>
              <a:t>200 Vehicles</a:t>
            </a:r>
          </a:p>
          <a:p>
            <a:r>
              <a:rPr lang="en-US" dirty="0" smtClean="0"/>
              <a:t>$6 Million spent annually (excluding Medicaid)</a:t>
            </a:r>
          </a:p>
          <a:p>
            <a:pPr lvl="1"/>
            <a:r>
              <a:rPr lang="en-US" dirty="0" smtClean="0"/>
              <a:t>At least 16  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36814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County Transportation Services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Sullivan County Transportation</a:t>
            </a:r>
          </a:p>
          <a:p>
            <a:pPr lvl="1"/>
            <a:r>
              <a:rPr lang="en-US" dirty="0"/>
              <a:t>Office for the Aging</a:t>
            </a:r>
          </a:p>
          <a:p>
            <a:pPr lvl="1"/>
            <a:r>
              <a:rPr lang="en-US" dirty="0" smtClean="0"/>
              <a:t>Veterans </a:t>
            </a:r>
            <a:r>
              <a:rPr lang="en-US" dirty="0"/>
              <a:t>Service Agency</a:t>
            </a:r>
          </a:p>
          <a:p>
            <a:r>
              <a:rPr lang="en-US" dirty="0"/>
              <a:t>Department of Family Services</a:t>
            </a:r>
          </a:p>
          <a:p>
            <a:r>
              <a:rPr lang="en-US" dirty="0"/>
              <a:t>Department of Community Services</a:t>
            </a:r>
          </a:p>
          <a:p>
            <a:r>
              <a:rPr lang="en-US" dirty="0" smtClean="0"/>
              <a:t>Center </a:t>
            </a:r>
            <a:r>
              <a:rPr lang="en-US" dirty="0" smtClean="0"/>
              <a:t>for Workforce Development</a:t>
            </a:r>
          </a:p>
          <a:p>
            <a:r>
              <a:rPr lang="en-US" dirty="0" smtClean="0"/>
              <a:t>Public </a:t>
            </a:r>
            <a:r>
              <a:rPr lang="en-US" dirty="0" smtClean="0"/>
              <a:t>Health Services</a:t>
            </a:r>
          </a:p>
          <a:p>
            <a:r>
              <a:rPr lang="en-US" dirty="0" smtClean="0"/>
              <a:t>$</a:t>
            </a:r>
            <a:r>
              <a:rPr lang="en-US" dirty="0" smtClean="0"/>
              <a:t>2.1 </a:t>
            </a:r>
            <a:r>
              <a:rPr lang="en-US" dirty="0" smtClean="0"/>
              <a:t>million – 82.5% pass through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75588"/>
      </p:ext>
    </p:extLst>
  </p:cSld>
  <p:clrMapOvr>
    <a:masterClrMapping/>
  </p:clrMapOvr>
</p:sld>
</file>

<file path=ppt/theme/theme1.xml><?xml version="1.0" encoding="utf-8"?>
<a:theme xmlns:a="http://schemas.openxmlformats.org/drawingml/2006/main" name="LSC">
  <a:themeElements>
    <a:clrScheme name="Custom 3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99FFFF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Custom 3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99FFFF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548</Words>
  <Application>Microsoft Office PowerPoint</Application>
  <PresentationFormat>On-screen Show (4:3)</PresentationFormat>
  <Paragraphs>153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LSC</vt:lpstr>
      <vt:lpstr>Default Theme</vt:lpstr>
      <vt:lpstr>Sullivan County Coordinated Transportation Plan</vt:lpstr>
      <vt:lpstr>Overview</vt:lpstr>
      <vt:lpstr>Background</vt:lpstr>
      <vt:lpstr>Project Goals and Objectives</vt:lpstr>
      <vt:lpstr>Study Process</vt:lpstr>
      <vt:lpstr>Transportation Needs</vt:lpstr>
      <vt:lpstr>PowerPoint Presentation</vt:lpstr>
      <vt:lpstr>Transportation Programs</vt:lpstr>
      <vt:lpstr>County Transportation Services</vt:lpstr>
      <vt:lpstr>Peer Communities</vt:lpstr>
      <vt:lpstr>Vision for Transportation</vt:lpstr>
      <vt:lpstr>Vision</vt:lpstr>
      <vt:lpstr>Strategies</vt:lpstr>
      <vt:lpstr>Strategies</vt:lpstr>
      <vt:lpstr>Strategies</vt:lpstr>
      <vt:lpstr>Recommended Plan</vt:lpstr>
      <vt:lpstr>PowerPoint Presentation</vt:lpstr>
      <vt:lpstr>PowerPoint Presentation</vt:lpstr>
      <vt:lpstr>PowerPoint Presentation</vt:lpstr>
      <vt:lpstr>Phase 1: 2015-2017</vt:lpstr>
      <vt:lpstr>Phase 1 Services</vt:lpstr>
      <vt:lpstr>Phase 2: 2017-2019</vt:lpstr>
      <vt:lpstr>Phase 2 Services</vt:lpstr>
      <vt:lpstr>Phase 3: 2019-2022</vt:lpstr>
      <vt:lpstr>Phase 3 Services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Policy Committee</dc:title>
  <dc:creator>Albert Stoddard</dc:creator>
  <cp:lastModifiedBy>Eisenberg, Freda C.</cp:lastModifiedBy>
  <cp:revision>78</cp:revision>
  <dcterms:created xsi:type="dcterms:W3CDTF">2014-04-22T16:30:13Z</dcterms:created>
  <dcterms:modified xsi:type="dcterms:W3CDTF">2015-05-21T19:18:35Z</dcterms:modified>
</cp:coreProperties>
</file>