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6" r:id="rId4"/>
    <p:sldId id="267" r:id="rId5"/>
    <p:sldId id="280" r:id="rId6"/>
    <p:sldId id="268" r:id="rId7"/>
    <p:sldId id="274" r:id="rId8"/>
    <p:sldId id="271" r:id="rId9"/>
    <p:sldId id="258" r:id="rId10"/>
    <p:sldId id="269" r:id="rId11"/>
    <p:sldId id="270" r:id="rId12"/>
    <p:sldId id="275" r:id="rId13"/>
    <p:sldId id="276" r:id="rId14"/>
    <p:sldId id="277" r:id="rId15"/>
    <p:sldId id="279" r:id="rId16"/>
    <p:sldId id="272" r:id="rId17"/>
    <p:sldId id="273" r:id="rId18"/>
    <p:sldId id="259" r:id="rId19"/>
    <p:sldId id="282" r:id="rId20"/>
    <p:sldId id="283" r:id="rId21"/>
    <p:sldId id="260" r:id="rId22"/>
    <p:sldId id="278" r:id="rId23"/>
    <p:sldId id="285" r:id="rId24"/>
    <p:sldId id="284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39966"/>
    <a:srgbClr val="FFFFFF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0" autoAdjust="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1D36B04-5FB7-4A94-95DB-78882CBF3E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4" tIns="46913" rIns="93824" bIns="469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03240F7-4857-4A10-9696-D1D2597D49C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240F7-4857-4A10-9696-D1D2597D49C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2362200" y="1143000"/>
            <a:ext cx="5638800" cy="24384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67000" y="3886200"/>
            <a:ext cx="5334000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66" name="Rectangle 9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67" name="Rectangle 9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68" name="Rectangle 9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0B619D5-BAA2-40BD-921F-54B339FA45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74250-08D3-464E-A700-E88BA5D9D3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228600"/>
            <a:ext cx="16383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228600"/>
            <a:ext cx="47625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69193-8E79-4C8A-9A83-33230DD81D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130F6-7379-477A-9E9A-74B27D3E6E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CA67E-A464-435B-8583-20C3CF6399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1371600"/>
            <a:ext cx="304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304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60ECD-0DC2-4799-B773-206B62033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FB5CB-68D0-46E7-B8A3-0AE60E99E4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AFD94-6369-4C6F-ACB5-DD1C7B8D2D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0C36B-EAE6-4249-A7EB-036FDB5073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B4A98-90FA-47BE-8CAF-11264B20A8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32523-8BD8-4FD9-9E92-601B389C27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28600"/>
            <a:ext cx="655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371600"/>
            <a:ext cx="6248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524000" y="63246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426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3246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82EEE6CA-9ED0-436B-BBFE-8B8C8ACA43E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10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Public Safety Communications Upgrade Project</a:t>
            </a: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Division of Public Safety &amp;</a:t>
            </a:r>
          </a:p>
          <a:p>
            <a:pPr algn="r"/>
            <a:r>
              <a:rPr lang="en-US" dirty="0" smtClean="0"/>
              <a:t>Blue Wing Services</a:t>
            </a:r>
          </a:p>
          <a:p>
            <a:pPr algn="r"/>
            <a:r>
              <a:rPr lang="en-US" dirty="0" smtClean="0"/>
              <a:t>September 11,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counties were counting on this statewide system only to be disappointed</a:t>
            </a:r>
          </a:p>
          <a:p>
            <a:r>
              <a:rPr lang="en-US" dirty="0" smtClean="0"/>
              <a:t>NYS then turned their focus to promoting the “network-of-networks” theory – Consortiums</a:t>
            </a:r>
          </a:p>
          <a:p>
            <a:r>
              <a:rPr lang="en-US" dirty="0" smtClean="0"/>
              <a:t>2009 we contracted with Blue Wing Services to provide needs assessment , evaluate pros/cons, and make recommendations to improve our radio system(s)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Route to upgrade…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371600"/>
            <a:ext cx="6248400" cy="5181600"/>
          </a:xfrm>
        </p:spPr>
        <p:txBody>
          <a:bodyPr/>
          <a:lstStyle/>
          <a:p>
            <a:r>
              <a:rPr lang="en-US" sz="2000" dirty="0" smtClean="0"/>
              <a:t>Operations focus – provide a pragmatic cost effective solution</a:t>
            </a:r>
          </a:p>
          <a:p>
            <a:r>
              <a:rPr lang="en-US" sz="2000" dirty="0" smtClean="0"/>
              <a:t>Improve coverage</a:t>
            </a:r>
          </a:p>
          <a:p>
            <a:pPr lvl="1"/>
            <a:r>
              <a:rPr lang="en-US" sz="2000" dirty="0" smtClean="0"/>
              <a:t>More tower sites</a:t>
            </a:r>
          </a:p>
          <a:p>
            <a:pPr lvl="1"/>
            <a:r>
              <a:rPr lang="en-US" sz="2000" dirty="0" smtClean="0"/>
              <a:t>Utilize VHF High Band (Cease Low Band)</a:t>
            </a:r>
          </a:p>
          <a:p>
            <a:r>
              <a:rPr lang="en-US" sz="2000" dirty="0" smtClean="0"/>
              <a:t>Simulcast</a:t>
            </a:r>
          </a:p>
          <a:p>
            <a:r>
              <a:rPr lang="en-US" sz="2000" dirty="0" smtClean="0"/>
              <a:t>Common </a:t>
            </a:r>
            <a:br>
              <a:rPr lang="en-US" sz="2000" dirty="0" smtClean="0"/>
            </a:br>
            <a:r>
              <a:rPr lang="en-US" sz="2000" dirty="0" smtClean="0"/>
              <a:t>freq band</a:t>
            </a:r>
            <a:br>
              <a:rPr lang="en-US" sz="2000" dirty="0" smtClean="0"/>
            </a:br>
            <a:r>
              <a:rPr lang="en-US" sz="2000" dirty="0" smtClean="0"/>
              <a:t>for </a:t>
            </a:r>
            <a:r>
              <a:rPr lang="en-US" sz="2000" dirty="0" err="1" smtClean="0"/>
              <a:t>interop</a:t>
            </a:r>
            <a:endParaRPr lang="en-US" sz="2000" dirty="0" smtClean="0"/>
          </a:p>
          <a:p>
            <a:r>
              <a:rPr lang="en-US" sz="2000" dirty="0" smtClean="0"/>
              <a:t>Upgrade</a:t>
            </a:r>
            <a:br>
              <a:rPr lang="en-US" sz="2000" dirty="0" smtClean="0"/>
            </a:br>
            <a:r>
              <a:rPr lang="en-US" sz="2000" dirty="0" smtClean="0"/>
              <a:t>Infrastructure</a:t>
            </a:r>
            <a:br>
              <a:rPr lang="en-US" sz="2000" dirty="0" smtClean="0"/>
            </a:br>
            <a:r>
              <a:rPr lang="en-US" sz="2000" dirty="0" smtClean="0"/>
              <a:t>&amp; Equipment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Blue Wing</a:t>
            </a:r>
            <a:br>
              <a:rPr lang="en-US" sz="2800" dirty="0" smtClean="0"/>
            </a:br>
            <a:r>
              <a:rPr lang="en-US" sz="2800" dirty="0"/>
              <a:t>R</a:t>
            </a:r>
            <a:r>
              <a:rPr lang="en-US" sz="2800" dirty="0" smtClean="0"/>
              <a:t>ecommendations/Goals</a:t>
            </a:r>
            <a:endParaRPr lang="en-US" sz="2800" dirty="0"/>
          </a:p>
        </p:txBody>
      </p:sp>
      <p:pic>
        <p:nvPicPr>
          <p:cNvPr id="4" name="Picture 3" descr="tower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429000"/>
            <a:ext cx="3124200" cy="30687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371600"/>
            <a:ext cx="6400800" cy="4953000"/>
          </a:xfrm>
        </p:spPr>
        <p:txBody>
          <a:bodyPr/>
          <a:lstStyle/>
          <a:p>
            <a:r>
              <a:rPr lang="en-US" sz="2000" b="1" dirty="0" smtClean="0"/>
              <a:t>Presented (3) upgrade alternatives</a:t>
            </a:r>
          </a:p>
          <a:p>
            <a:pPr marL="914400" lvl="1" indent="-457200">
              <a:buAutoNum type="arabicPeriod"/>
            </a:pPr>
            <a:r>
              <a:rPr lang="en-US" sz="2000" dirty="0" smtClean="0"/>
              <a:t>Rebuild of existing system ($5.6M)</a:t>
            </a:r>
          </a:p>
          <a:p>
            <a:pPr marL="1314450" lvl="2" indent="-457200">
              <a:buNone/>
            </a:pPr>
            <a:r>
              <a:rPr lang="en-US" sz="1600" dirty="0" smtClean="0"/>
              <a:t>a.	Same split systems as today (no </a:t>
            </a:r>
            <a:r>
              <a:rPr lang="en-US" sz="1600" dirty="0" err="1" smtClean="0"/>
              <a:t>interop</a:t>
            </a:r>
            <a:r>
              <a:rPr lang="en-US" sz="1600" dirty="0" smtClean="0"/>
              <a:t>)</a:t>
            </a:r>
          </a:p>
          <a:p>
            <a:pPr marL="1314450" lvl="2" indent="-457200">
              <a:buAutoNum type="alphaLcPeriod" startAt="2"/>
            </a:pPr>
            <a:r>
              <a:rPr lang="en-US" sz="1600" dirty="0" smtClean="0"/>
              <a:t>No additional towers to improve coverage</a:t>
            </a:r>
          </a:p>
          <a:p>
            <a:pPr marL="1314450" lvl="2" indent="-457200">
              <a:buAutoNum type="alphaLcPeriod" startAt="2"/>
            </a:pPr>
            <a:r>
              <a:rPr lang="en-US" sz="1600" dirty="0" smtClean="0"/>
              <a:t>New base station radios at towers</a:t>
            </a:r>
          </a:p>
          <a:p>
            <a:pPr marL="914400" lvl="1" indent="-457200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2.	Analog conventional system ($9.7M)</a:t>
            </a:r>
          </a:p>
          <a:p>
            <a:pPr marL="1314450" lvl="2" indent="-457200">
              <a:buNone/>
            </a:pPr>
            <a:r>
              <a:rPr lang="en-US" sz="1600" dirty="0" smtClean="0"/>
              <a:t>a.	Common frequency band for all responders</a:t>
            </a:r>
          </a:p>
          <a:p>
            <a:pPr marL="1314450" lvl="2" indent="-457200">
              <a:buNone/>
            </a:pPr>
            <a:r>
              <a:rPr lang="en-US" sz="1600" dirty="0" smtClean="0"/>
              <a:t>b.	Refresh and add to existing infrastructure to fill coverage voids</a:t>
            </a:r>
          </a:p>
          <a:p>
            <a:pPr marL="1314450" lvl="2" indent="-457200">
              <a:buNone/>
            </a:pPr>
            <a:r>
              <a:rPr lang="en-US" sz="1600" dirty="0" smtClean="0"/>
              <a:t>c.	Utilize some common features </a:t>
            </a:r>
            <a:r>
              <a:rPr lang="en-US" sz="1400" dirty="0" smtClean="0"/>
              <a:t>(UID, Simulcast)</a:t>
            </a:r>
            <a:endParaRPr lang="en-US" sz="1600" dirty="0" smtClean="0"/>
          </a:p>
          <a:p>
            <a:pPr marL="914400" lvl="1" indent="-457200">
              <a:buAutoNum type="arabicPeriod" startAt="3"/>
            </a:pPr>
            <a:r>
              <a:rPr lang="en-US" sz="2000" dirty="0" smtClean="0"/>
              <a:t>Digital Trunked system ($19.2M)</a:t>
            </a:r>
          </a:p>
          <a:p>
            <a:pPr marL="514350" indent="-457200"/>
            <a:r>
              <a:rPr lang="en-US" sz="2000" dirty="0" smtClean="0"/>
              <a:t>County leaders and emergency services representatives vetted the options to select a system that would be best suited/cost effective for the County.</a:t>
            </a:r>
          </a:p>
          <a:p>
            <a:pPr marL="514350" indent="-457200"/>
            <a:endParaRPr lang="en-US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Blue Wing</a:t>
            </a:r>
            <a:br>
              <a:rPr lang="en-US" sz="2800" dirty="0" smtClean="0"/>
            </a:br>
            <a:r>
              <a:rPr lang="en-US" sz="2800" dirty="0" smtClean="0"/>
              <a:t>Alternatives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914400"/>
            <a:ext cx="6400800" cy="5410200"/>
          </a:xfrm>
        </p:spPr>
        <p:txBody>
          <a:bodyPr/>
          <a:lstStyle/>
          <a:p>
            <a:r>
              <a:rPr lang="en-US" sz="1800" dirty="0" smtClean="0"/>
              <a:t>Consolidates 911/Fire/EMS/SCSO/DPW into a common radio system with shared infrastructure (Towers, buildings, generators, </a:t>
            </a:r>
            <a:r>
              <a:rPr lang="en-US" sz="1800" dirty="0" err="1" smtClean="0"/>
              <a:t>microwave,etc</a:t>
            </a:r>
            <a:r>
              <a:rPr lang="en-US" sz="1800" dirty="0" smtClean="0"/>
              <a:t>.)</a:t>
            </a:r>
          </a:p>
          <a:p>
            <a:r>
              <a:rPr lang="en-US" sz="1800" dirty="0" smtClean="0"/>
              <a:t>Towers and infrastructure capable of supporting today's radio equipment and allow for co-location of wireless providers (Revenue and improved cellular coverage)</a:t>
            </a:r>
            <a:endParaRPr lang="en-US" sz="1600" dirty="0" smtClean="0"/>
          </a:p>
          <a:p>
            <a:r>
              <a:rPr lang="en-US" sz="1800" dirty="0" smtClean="0"/>
              <a:t>Many more redundancies built in for disaster recovery and much greater coverage from our backup 911 location</a:t>
            </a:r>
          </a:p>
          <a:p>
            <a:r>
              <a:rPr lang="en-US" sz="1800" dirty="0" smtClean="0"/>
              <a:t>Improved coverage; Less “dead spots”</a:t>
            </a:r>
          </a:p>
          <a:p>
            <a:r>
              <a:rPr lang="en-US" sz="1800" dirty="0" smtClean="0"/>
              <a:t>Much greater interoperability among disciplines being on common VHF High band frequencies – all field personnel will have like mobile radios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553200" cy="609600"/>
          </a:xfrm>
        </p:spPr>
        <p:txBody>
          <a:bodyPr/>
          <a:lstStyle/>
          <a:p>
            <a:r>
              <a:rPr lang="en-US" sz="2800" dirty="0" smtClean="0"/>
              <a:t>Highlights of the upgrade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553200" cy="609600"/>
          </a:xfrm>
        </p:spPr>
        <p:txBody>
          <a:bodyPr/>
          <a:lstStyle/>
          <a:p>
            <a:r>
              <a:rPr lang="en-US" sz="2800" dirty="0" smtClean="0"/>
              <a:t>Before &amp; After…</a:t>
            </a:r>
            <a:endParaRPr lang="en-US" sz="2800" dirty="0"/>
          </a:p>
        </p:txBody>
      </p:sp>
      <p:pic>
        <p:nvPicPr>
          <p:cNvPr id="37892" name="Picture 4" descr="http://www.capeplymouthbusiness.com/images/news/15/large.jpg"/>
          <p:cNvPicPr>
            <a:picLocks noChangeAspect="1" noChangeArrowheads="1"/>
          </p:cNvPicPr>
          <p:nvPr/>
        </p:nvPicPr>
        <p:blipFill>
          <a:blip r:embed="rId2" cstate="print"/>
          <a:srcRect l="17797" t="6780" r="13559"/>
          <a:stretch>
            <a:fillRect/>
          </a:stretch>
        </p:blipFill>
        <p:spPr bwMode="auto">
          <a:xfrm>
            <a:off x="5562600" y="1066800"/>
            <a:ext cx="1608513" cy="32766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6" name="Picture 5" descr="HPIM4461.JPG"/>
          <p:cNvPicPr>
            <a:picLocks noChangeAspect="1"/>
          </p:cNvPicPr>
          <p:nvPr/>
        </p:nvPicPr>
        <p:blipFill>
          <a:blip r:embed="rId3" cstate="print"/>
          <a:srcRect l="12435" t="15015" r="22008" b="35803"/>
          <a:stretch>
            <a:fillRect/>
          </a:stretch>
        </p:blipFill>
        <p:spPr>
          <a:xfrm rot="5400000">
            <a:off x="1273277" y="1850923"/>
            <a:ext cx="3244646" cy="18288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Right Arrow 7"/>
          <p:cNvSpPr/>
          <p:nvPr/>
        </p:nvSpPr>
        <p:spPr bwMode="auto">
          <a:xfrm>
            <a:off x="4114800" y="3124200"/>
            <a:ext cx="1219200" cy="457200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7894" name="Picture 6" descr="http://www.trachteusa.com/images/building_photos/big/tower_communications_building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12000" t="17778" r="8000" b="16444"/>
          <a:stretch>
            <a:fillRect/>
          </a:stretch>
        </p:blipFill>
        <p:spPr bwMode="auto">
          <a:xfrm>
            <a:off x="5791200" y="4114800"/>
            <a:ext cx="2743200" cy="169164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9" name="Picture 8" descr="HPIM4448.JPG"/>
          <p:cNvPicPr>
            <a:picLocks noChangeAspect="1"/>
          </p:cNvPicPr>
          <p:nvPr/>
        </p:nvPicPr>
        <p:blipFill>
          <a:blip r:embed="rId5" cstate="print"/>
          <a:srcRect l="12806" t="12397" r="32477" b="17872"/>
          <a:stretch>
            <a:fillRect/>
          </a:stretch>
        </p:blipFill>
        <p:spPr>
          <a:xfrm>
            <a:off x="2743200" y="4114800"/>
            <a:ext cx="2362200" cy="226168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 bwMode="auto">
          <a:xfrm>
            <a:off x="2209800" y="4038600"/>
            <a:ext cx="1905000" cy="1447800"/>
          </a:xfrm>
          <a:prstGeom prst="ellipse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419600" y="4648200"/>
            <a:ext cx="1905000" cy="1447800"/>
          </a:xfrm>
          <a:prstGeom prst="ellipse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867400" y="1752600"/>
            <a:ext cx="1905000" cy="1447800"/>
          </a:xfrm>
          <a:prstGeom prst="ellipse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057400" y="2209800"/>
            <a:ext cx="1905000" cy="1447800"/>
          </a:xfrm>
          <a:prstGeom prst="ellipse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0" y="3505200"/>
            <a:ext cx="1905000" cy="1447800"/>
          </a:xfrm>
          <a:prstGeom prst="ellipse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4495800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SCSO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5105400"/>
            <a:ext cx="167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Fire Service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84477" y="4034135"/>
            <a:ext cx="181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EMS Service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43600" y="2209800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County DPW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91000" y="1371600"/>
            <a:ext cx="1210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Outside</a:t>
            </a:r>
          </a:p>
          <a:p>
            <a:pPr algn="ctr"/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3810000" y="1066800"/>
            <a:ext cx="1905000" cy="1447800"/>
          </a:xfrm>
          <a:prstGeom prst="ellipse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2200" y="2590800"/>
            <a:ext cx="1313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Highway</a:t>
            </a:r>
            <a:br>
              <a:rPr lang="en-US" dirty="0" smtClean="0"/>
            </a:br>
            <a:r>
              <a:rPr lang="en-US" dirty="0" smtClean="0"/>
              <a:t>Dept</a:t>
            </a:r>
            <a:endParaRPr lang="en-US" dirty="0"/>
          </a:p>
        </p:txBody>
      </p:sp>
      <p:sp>
        <p:nvSpPr>
          <p:cNvPr id="23" name="Hexagon 22"/>
          <p:cNvSpPr/>
          <p:nvPr/>
        </p:nvSpPr>
        <p:spPr bwMode="auto">
          <a:xfrm>
            <a:off x="4181856" y="2877312"/>
            <a:ext cx="1676400" cy="144780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SYSTEM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UPGRADE</a:t>
            </a:r>
          </a:p>
        </p:txBody>
      </p:sp>
      <p:cxnSp>
        <p:nvCxnSpPr>
          <p:cNvPr id="25" name="Straight Arrow Connector 24"/>
          <p:cNvCxnSpPr>
            <a:stCxn id="13" idx="6"/>
          </p:cNvCxnSpPr>
          <p:nvPr/>
        </p:nvCxnSpPr>
        <p:spPr bwMode="auto">
          <a:xfrm>
            <a:off x="3962400" y="2933700"/>
            <a:ext cx="457200" cy="1905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7" name="Straight Arrow Connector 26"/>
          <p:cNvCxnSpPr>
            <a:stCxn id="20" idx="4"/>
          </p:cNvCxnSpPr>
          <p:nvPr/>
        </p:nvCxnSpPr>
        <p:spPr bwMode="auto">
          <a:xfrm>
            <a:off x="4762500" y="2514600"/>
            <a:ext cx="38100" cy="3810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9" name="Straight Arrow Connector 28"/>
          <p:cNvCxnSpPr>
            <a:stCxn id="12" idx="3"/>
          </p:cNvCxnSpPr>
          <p:nvPr/>
        </p:nvCxnSpPr>
        <p:spPr bwMode="auto">
          <a:xfrm flipH="1">
            <a:off x="5638800" y="2988375"/>
            <a:ext cx="507581" cy="212025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1" name="Straight Arrow Connector 30"/>
          <p:cNvCxnSpPr>
            <a:stCxn id="14" idx="2"/>
          </p:cNvCxnSpPr>
          <p:nvPr/>
        </p:nvCxnSpPr>
        <p:spPr bwMode="auto">
          <a:xfrm flipH="1" flipV="1">
            <a:off x="5715000" y="3962400"/>
            <a:ext cx="381000" cy="2667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3" name="Straight Arrow Connector 32"/>
          <p:cNvCxnSpPr>
            <a:stCxn id="11" idx="0"/>
          </p:cNvCxnSpPr>
          <p:nvPr/>
        </p:nvCxnSpPr>
        <p:spPr bwMode="auto">
          <a:xfrm flipH="1" flipV="1">
            <a:off x="5257800" y="4343400"/>
            <a:ext cx="114300" cy="3048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5" name="Straight Arrow Connector 34"/>
          <p:cNvCxnSpPr>
            <a:stCxn id="10" idx="7"/>
          </p:cNvCxnSpPr>
          <p:nvPr/>
        </p:nvCxnSpPr>
        <p:spPr bwMode="auto">
          <a:xfrm flipV="1">
            <a:off x="3835819" y="3886200"/>
            <a:ext cx="507581" cy="364425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371600"/>
            <a:ext cx="6248400" cy="5181600"/>
          </a:xfrm>
        </p:spPr>
        <p:txBody>
          <a:bodyPr/>
          <a:lstStyle/>
          <a:p>
            <a:r>
              <a:rPr lang="en-US" sz="2000" dirty="0" smtClean="0"/>
              <a:t>Legislature approved PS upgrade project in the 2012-2017 capital plan</a:t>
            </a:r>
          </a:p>
          <a:p>
            <a:r>
              <a:rPr lang="en-US" sz="2000" dirty="0" smtClean="0"/>
              <a:t>Many counties looking for frequencies – Motorola identified as having available VHF High Band frequencies</a:t>
            </a:r>
          </a:p>
          <a:p>
            <a:r>
              <a:rPr lang="en-US" sz="2000" dirty="0" smtClean="0"/>
              <a:t>Negotiated &amp; executed a $4.2M agreement with Motorola for frequencies and radio equipment (Dec 2010)</a:t>
            </a:r>
          </a:p>
          <a:p>
            <a:r>
              <a:rPr lang="en-US" sz="2000" dirty="0" smtClean="0"/>
              <a:t>Began detailed process of tower location identification, SEQRA, </a:t>
            </a:r>
            <a:br>
              <a:rPr lang="en-US" sz="2000" dirty="0" smtClean="0"/>
            </a:br>
            <a:r>
              <a:rPr lang="en-US" sz="2000" dirty="0" smtClean="0"/>
              <a:t>NEPA, FCC/FAA approvals</a:t>
            </a:r>
            <a:endParaRPr lang="en-US" sz="20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First steps…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371600"/>
            <a:ext cx="6248400" cy="5181600"/>
          </a:xfrm>
        </p:spPr>
        <p:txBody>
          <a:bodyPr/>
          <a:lstStyle/>
          <a:p>
            <a:r>
              <a:rPr lang="en-US" dirty="0" smtClean="0"/>
              <a:t>Motorola filed application(s) to FCC for transfer of VHF High Band frequencies to Sullivan County</a:t>
            </a:r>
          </a:p>
          <a:p>
            <a:r>
              <a:rPr lang="en-US" dirty="0" smtClean="0"/>
              <a:t>As of August 2012 – FCC granted application for transfer </a:t>
            </a:r>
            <a:br>
              <a:rPr lang="en-US" dirty="0" smtClean="0"/>
            </a:br>
            <a:r>
              <a:rPr lang="en-US" sz="2000" dirty="0" smtClean="0"/>
              <a:t>(However not a “final order” yet)</a:t>
            </a:r>
          </a:p>
          <a:p>
            <a:r>
              <a:rPr lang="en-US" dirty="0" smtClean="0"/>
              <a:t>SEQRA complete, only awaiting final tribal review now – 30 days</a:t>
            </a:r>
          </a:p>
          <a:p>
            <a:r>
              <a:rPr lang="en-US" dirty="0" smtClean="0"/>
              <a:t>Tower development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Where are we today…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countymapsofnewyork.com/aanylocs/sulliva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04800"/>
            <a:ext cx="2167759" cy="1676400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Our NY Neighbors</a:t>
            </a:r>
            <a:endParaRPr lang="en-US" sz="2800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286000" y="1371600"/>
            <a:ext cx="6172200" cy="4953001"/>
          </a:xfrm>
        </p:spPr>
        <p:txBody>
          <a:bodyPr/>
          <a:lstStyle/>
          <a:p>
            <a:pPr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Proposed or in progress	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Broome County		$35 million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Ulster County		$19 million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Otsego County		$15 million</a:t>
            </a:r>
          </a:p>
          <a:p>
            <a:pPr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Purchased in the last 6-7 years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Madison County  		$14 million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Nassau County 	 	$42 million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Onondaga County		$32 million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Oswego County 		$20 million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Rockland County 		$20 million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Saratoga County  		$17 million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Tompkins County 		$14 million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685800"/>
            <a:ext cx="6248400" cy="5867400"/>
          </a:xfrm>
        </p:spPr>
        <p:txBody>
          <a:bodyPr/>
          <a:lstStyle/>
          <a:p>
            <a:r>
              <a:rPr lang="en-US" sz="1600" dirty="0" smtClean="0"/>
              <a:t>2009</a:t>
            </a:r>
          </a:p>
          <a:p>
            <a:pPr lvl="1"/>
            <a:r>
              <a:rPr lang="en-US" sz="1600" dirty="0" smtClean="0"/>
              <a:t>Retained Blue Wing for needs assessment study</a:t>
            </a:r>
          </a:p>
          <a:p>
            <a:r>
              <a:rPr lang="en-US" sz="1600" dirty="0" smtClean="0"/>
              <a:t>2010 </a:t>
            </a:r>
          </a:p>
          <a:p>
            <a:pPr lvl="1"/>
            <a:r>
              <a:rPr lang="en-US" sz="1600" dirty="0" smtClean="0"/>
              <a:t>Study complete</a:t>
            </a:r>
          </a:p>
          <a:p>
            <a:pPr lvl="1"/>
            <a:r>
              <a:rPr lang="en-US" sz="1600" dirty="0" smtClean="0"/>
              <a:t>Met with </a:t>
            </a:r>
            <a:r>
              <a:rPr lang="en-US" sz="1600" dirty="0" err="1" smtClean="0"/>
              <a:t>Emerg</a:t>
            </a:r>
            <a:r>
              <a:rPr lang="en-US" sz="1600" dirty="0" smtClean="0"/>
              <a:t> </a:t>
            </a:r>
            <a:r>
              <a:rPr lang="en-US" sz="1600" dirty="0" err="1" smtClean="0"/>
              <a:t>Srvc</a:t>
            </a:r>
            <a:r>
              <a:rPr lang="en-US" sz="1600" dirty="0" smtClean="0"/>
              <a:t> community and vetted operational needs against the study finding</a:t>
            </a:r>
          </a:p>
          <a:p>
            <a:pPr lvl="1"/>
            <a:r>
              <a:rPr lang="en-US" sz="1600" dirty="0" smtClean="0"/>
              <a:t>Identified available VHF spectrum</a:t>
            </a:r>
          </a:p>
          <a:p>
            <a:pPr lvl="1"/>
            <a:r>
              <a:rPr lang="en-US" sz="1600" dirty="0" smtClean="0"/>
              <a:t>Negotiated and signed agreement with Motorola</a:t>
            </a:r>
          </a:p>
          <a:p>
            <a:r>
              <a:rPr lang="en-US" sz="1600" dirty="0" smtClean="0"/>
              <a:t>2011</a:t>
            </a:r>
          </a:p>
          <a:p>
            <a:pPr lvl="1"/>
            <a:r>
              <a:rPr lang="en-US" sz="1600" dirty="0" smtClean="0"/>
              <a:t>Application submitted to FCC for transfer of freq</a:t>
            </a:r>
          </a:p>
          <a:p>
            <a:pPr lvl="1"/>
            <a:r>
              <a:rPr lang="en-US" sz="1600" dirty="0" smtClean="0"/>
              <a:t>Tower site development process began</a:t>
            </a:r>
          </a:p>
          <a:p>
            <a:pPr lvl="1"/>
            <a:r>
              <a:rPr lang="en-US" sz="1600" dirty="0" smtClean="0"/>
              <a:t>Civil work began – </a:t>
            </a:r>
            <a:r>
              <a:rPr lang="en-US" sz="1600" dirty="0" err="1" smtClean="0"/>
              <a:t>Chazen</a:t>
            </a:r>
            <a:r>
              <a:rPr lang="en-US" sz="1600" dirty="0" smtClean="0"/>
              <a:t> Companies retained (SEQRA / NEPA / FCC / FAA approvals)</a:t>
            </a:r>
          </a:p>
          <a:p>
            <a:r>
              <a:rPr lang="en-US" sz="1600" dirty="0" smtClean="0"/>
              <a:t>2012</a:t>
            </a:r>
          </a:p>
          <a:p>
            <a:pPr lvl="1"/>
            <a:r>
              <a:rPr lang="en-US" sz="1600" dirty="0" smtClean="0"/>
              <a:t>Continued site development and frequency process</a:t>
            </a:r>
          </a:p>
          <a:p>
            <a:pPr lvl="1"/>
            <a:r>
              <a:rPr lang="en-US" sz="1600" dirty="0" smtClean="0"/>
              <a:t>FCC granted frequency transfer (Aug 2012)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553200" cy="533400"/>
          </a:xfrm>
        </p:spPr>
        <p:txBody>
          <a:bodyPr/>
          <a:lstStyle/>
          <a:p>
            <a:r>
              <a:rPr lang="en-US" sz="2800" dirty="0" smtClean="0"/>
              <a:t>Timeline – Till now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Current 911 Radio System</a:t>
            </a:r>
            <a:endParaRPr lang="en-US" sz="2800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Services over 60 public safety agencies (Fire, EMS, Law Enforcement)</a:t>
            </a:r>
          </a:p>
          <a:p>
            <a:r>
              <a:rPr lang="en-US" sz="2000" dirty="0" smtClean="0"/>
              <a:t>5 Towers located throughout the County</a:t>
            </a:r>
          </a:p>
          <a:p>
            <a:r>
              <a:rPr lang="en-US" sz="2000" dirty="0" smtClean="0"/>
              <a:t>Single tower</a:t>
            </a:r>
            <a:br>
              <a:rPr lang="en-US" sz="2000" dirty="0" smtClean="0"/>
            </a:br>
            <a:r>
              <a:rPr lang="en-US" sz="2000" dirty="0" smtClean="0"/>
              <a:t>simplex </a:t>
            </a:r>
            <a:br>
              <a:rPr lang="en-US" sz="2000" dirty="0" smtClean="0"/>
            </a:br>
            <a:r>
              <a:rPr lang="en-US" sz="2000" dirty="0" smtClean="0"/>
              <a:t>transmissions</a:t>
            </a:r>
          </a:p>
          <a:p>
            <a:r>
              <a:rPr lang="en-US" sz="2000" dirty="0" smtClean="0"/>
              <a:t>Primary </a:t>
            </a:r>
            <a:br>
              <a:rPr lang="en-US" sz="2000" dirty="0" smtClean="0"/>
            </a:br>
            <a:r>
              <a:rPr lang="en-US" sz="2000" dirty="0" smtClean="0"/>
              <a:t>White Lake</a:t>
            </a:r>
          </a:p>
          <a:p>
            <a:r>
              <a:rPr lang="en-US" sz="2000" dirty="0" smtClean="0"/>
              <a:t>Backup</a:t>
            </a:r>
            <a:br>
              <a:rPr lang="en-US" sz="2000" dirty="0" smtClean="0"/>
            </a:br>
            <a:r>
              <a:rPr lang="en-US" sz="2000" dirty="0" smtClean="0"/>
              <a:t>SP Liberty</a:t>
            </a:r>
          </a:p>
        </p:txBody>
      </p:sp>
      <p:pic>
        <p:nvPicPr>
          <p:cNvPr id="6" name="Picture 5" descr="tow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819400"/>
            <a:ext cx="3352800" cy="34830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990600"/>
            <a:ext cx="6248400" cy="5562600"/>
          </a:xfrm>
        </p:spPr>
        <p:txBody>
          <a:bodyPr/>
          <a:lstStyle/>
          <a:p>
            <a:r>
              <a:rPr lang="en-US" sz="1800" dirty="0" smtClean="0"/>
              <a:t>2012</a:t>
            </a:r>
          </a:p>
          <a:p>
            <a:pPr lvl="1"/>
            <a:r>
              <a:rPr lang="en-US" sz="1600" dirty="0" smtClean="0"/>
              <a:t>Reaffirm priority in capital plan</a:t>
            </a:r>
          </a:p>
          <a:p>
            <a:pPr lvl="1"/>
            <a:r>
              <a:rPr lang="en-US" sz="1600" dirty="0" smtClean="0"/>
              <a:t>Complete land acquisition process</a:t>
            </a:r>
          </a:p>
          <a:p>
            <a:pPr lvl="1"/>
            <a:r>
              <a:rPr lang="en-US" sz="1600" dirty="0" smtClean="0"/>
              <a:t>Finalize site specific design plans</a:t>
            </a:r>
          </a:p>
          <a:p>
            <a:r>
              <a:rPr lang="en-US" sz="1800" dirty="0" smtClean="0"/>
              <a:t>2013</a:t>
            </a:r>
          </a:p>
          <a:p>
            <a:pPr lvl="1"/>
            <a:r>
              <a:rPr lang="en-US" sz="1600" dirty="0" smtClean="0"/>
              <a:t>Focus on completing site/infrastructure build out</a:t>
            </a:r>
          </a:p>
          <a:p>
            <a:pPr lvl="2"/>
            <a:r>
              <a:rPr lang="en-US" sz="1600" dirty="0" smtClean="0"/>
              <a:t>Towers, buildings and microwave connections</a:t>
            </a:r>
          </a:p>
          <a:p>
            <a:pPr lvl="1"/>
            <a:r>
              <a:rPr lang="en-US" sz="1600" dirty="0" smtClean="0"/>
              <a:t>Power and generator installation</a:t>
            </a:r>
          </a:p>
          <a:p>
            <a:r>
              <a:rPr lang="en-US" sz="1800" dirty="0" smtClean="0"/>
              <a:t>2014</a:t>
            </a:r>
          </a:p>
          <a:p>
            <a:pPr lvl="1"/>
            <a:r>
              <a:rPr lang="en-US" sz="1600" dirty="0" smtClean="0"/>
              <a:t>Complete microwave system installation</a:t>
            </a:r>
          </a:p>
          <a:p>
            <a:pPr lvl="1"/>
            <a:r>
              <a:rPr lang="en-US" sz="1600" dirty="0" smtClean="0"/>
              <a:t>Install radio system</a:t>
            </a:r>
          </a:p>
          <a:p>
            <a:pPr lvl="1"/>
            <a:r>
              <a:rPr lang="en-US" sz="1600" dirty="0" smtClean="0"/>
              <a:t>Testing of system</a:t>
            </a:r>
          </a:p>
          <a:p>
            <a:pPr lvl="1"/>
            <a:r>
              <a:rPr lang="en-US" sz="1600" dirty="0" smtClean="0"/>
              <a:t>Cutover to new system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553200" cy="533400"/>
          </a:xfrm>
        </p:spPr>
        <p:txBody>
          <a:bodyPr/>
          <a:lstStyle/>
          <a:p>
            <a:r>
              <a:rPr lang="en-US" sz="2800" dirty="0" smtClean="0"/>
              <a:t>Timeline – Moving Forward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553200" cy="609600"/>
          </a:xfrm>
        </p:spPr>
        <p:txBody>
          <a:bodyPr/>
          <a:lstStyle/>
          <a:p>
            <a:r>
              <a:rPr lang="en-US" sz="2800" dirty="0" smtClean="0"/>
              <a:t>Projected Overall Budget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33600" y="914400"/>
          <a:ext cx="5442012" cy="4866532"/>
        </p:xfrm>
        <a:graphic>
          <a:graphicData uri="http://schemas.openxmlformats.org/drawingml/2006/table">
            <a:tbl>
              <a:tblPr/>
              <a:tblGrid>
                <a:gridCol w="3967556"/>
                <a:gridCol w="1474456"/>
              </a:tblGrid>
              <a:tr h="180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latin typeface="Arial"/>
                        </a:rPr>
                        <a:t>Sites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Buildings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latin typeface="Arial"/>
                        </a:rPr>
                        <a:t>$1,000,000</a:t>
                      </a: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Towers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latin typeface="Arial"/>
                        </a:rPr>
                        <a:t>$1,050,000</a:t>
                      </a: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Civil/Regulatory (SEQRA,</a:t>
                      </a:r>
                      <a:r>
                        <a:rPr lang="en-US" sz="1400" b="0" i="0" u="none" strike="noStrike" baseline="0" dirty="0" smtClean="0">
                          <a:latin typeface="Arial"/>
                        </a:rPr>
                        <a:t> permits, land clearing)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latin typeface="Arial"/>
                        </a:rPr>
                        <a:t>$750,000</a:t>
                      </a: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Microwave Interconnects</a:t>
                      </a:r>
                      <a:r>
                        <a:rPr lang="en-US" sz="1400" b="0" i="0" u="none" strike="noStrike" baseline="0" dirty="0" smtClean="0">
                          <a:latin typeface="Arial"/>
                        </a:rPr>
                        <a:t> (6 GHz)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latin typeface="Arial"/>
                        </a:rPr>
                        <a:t>$1,500,000</a:t>
                      </a: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latin typeface="Arial"/>
                        </a:rPr>
                        <a:t>Total Site Cost</a:t>
                      </a: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 smtClean="0">
                          <a:latin typeface="Arial"/>
                        </a:rPr>
                        <a:t>$4,300,000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latin typeface="Arial"/>
                        </a:rPr>
                        <a:t>Radio System</a:t>
                      </a: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Upgrade</a:t>
                      </a:r>
                      <a:r>
                        <a:rPr lang="en-US" sz="1400" b="0" i="0" u="none" strike="noStrike" baseline="0" dirty="0" smtClean="0">
                          <a:latin typeface="Arial"/>
                        </a:rPr>
                        <a:t> legacy conventional base stations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latin typeface="Arial"/>
                        </a:rPr>
                        <a:t>$960,000</a:t>
                      </a: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latin typeface="Arial"/>
                        </a:rPr>
                        <a:t>Motorola Radio 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System/Frequency 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Cost</a:t>
                      </a: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latin typeface="Arial"/>
                        </a:rPr>
                        <a:t>$4,260,960</a:t>
                      </a: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Radio</a:t>
                      </a:r>
                      <a:r>
                        <a:rPr lang="en-US" sz="1400" b="0" i="0" u="none" strike="noStrike" baseline="0" dirty="0" smtClean="0">
                          <a:latin typeface="Arial"/>
                        </a:rPr>
                        <a:t> consoles equipment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latin typeface="Arial"/>
                        </a:rPr>
                        <a:t>$341,000</a:t>
                      </a: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Battery system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latin typeface="Arial"/>
                        </a:rPr>
                        <a:t>$582,000</a:t>
                      </a: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latin typeface="Arial"/>
                        </a:rPr>
                        <a:t>Total Radio System Cost</a:t>
                      </a: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 smtClean="0">
                          <a:latin typeface="Arial"/>
                        </a:rPr>
                        <a:t>$6,143,960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latin typeface="Arial"/>
                        </a:rPr>
                        <a:t>Total County</a:t>
                      </a:r>
                      <a:r>
                        <a:rPr lang="en-US" sz="1400" b="1" i="0" u="none" strike="noStrike" baseline="0" dirty="0" smtClean="0">
                          <a:latin typeface="Arial"/>
                        </a:rPr>
                        <a:t> End User Equipment (DPW)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 smtClean="0">
                          <a:latin typeface="Arial"/>
                        </a:rPr>
                        <a:t>72,000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3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latin typeface="Arial"/>
                        </a:rPr>
                        <a:t>Total Capital </a:t>
                      </a:r>
                      <a:r>
                        <a:rPr lang="en-US" sz="1400" b="1" i="0" u="none" strike="noStrike" dirty="0" smtClean="0">
                          <a:latin typeface="Arial"/>
                        </a:rPr>
                        <a:t>Expenditure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 smtClean="0">
                          <a:latin typeface="Arial"/>
                        </a:rPr>
                        <a:t>$10,515,960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0123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latin typeface="Arial"/>
                        </a:rPr>
                        <a:t>Grants &amp;</a:t>
                      </a:r>
                      <a:r>
                        <a:rPr lang="en-US" sz="1400" b="1" i="0" u="none" strike="noStrike" baseline="0" dirty="0" smtClean="0">
                          <a:latin typeface="Arial"/>
                        </a:rPr>
                        <a:t> Other revenues to date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 smtClean="0">
                          <a:latin typeface="Arial"/>
                        </a:rPr>
                        <a:t>-1,380,000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01238"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123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latin typeface="Arial"/>
                        </a:rPr>
                        <a:t>Total projected</a:t>
                      </a:r>
                      <a:r>
                        <a:rPr lang="en-US" sz="1400" b="1" i="0" u="none" strike="noStrike" baseline="0" dirty="0" smtClean="0">
                          <a:latin typeface="Arial"/>
                        </a:rPr>
                        <a:t> capital cost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 smtClean="0">
                          <a:latin typeface="Arial"/>
                        </a:rPr>
                        <a:t> $ 9,123,960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01238"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123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latin typeface="Arial"/>
                        </a:rPr>
                        <a:t>* Annual maintenance</a:t>
                      </a:r>
                      <a:r>
                        <a:rPr lang="en-US" sz="1400" b="1" i="0" u="none" strike="noStrike" baseline="0" dirty="0" smtClean="0">
                          <a:latin typeface="Arial"/>
                        </a:rPr>
                        <a:t> &amp; operations cost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 smtClean="0">
                          <a:latin typeface="Arial"/>
                        </a:rPr>
                        <a:t>$300 - $350K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553200" cy="609600"/>
          </a:xfrm>
        </p:spPr>
        <p:txBody>
          <a:bodyPr/>
          <a:lstStyle/>
          <a:p>
            <a:r>
              <a:rPr lang="en-US" sz="2800" dirty="0" smtClean="0"/>
              <a:t>Costs to date:</a:t>
            </a: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09800" y="1066800"/>
          <a:ext cx="5442011" cy="1555836"/>
        </p:xfrm>
        <a:graphic>
          <a:graphicData uri="http://schemas.openxmlformats.org/drawingml/2006/table">
            <a:tbl>
              <a:tblPr/>
              <a:tblGrid>
                <a:gridCol w="4267200"/>
                <a:gridCol w="1174811"/>
              </a:tblGrid>
              <a:tr h="228600"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err="1" smtClean="0">
                          <a:latin typeface="Arial"/>
                        </a:rPr>
                        <a:t>Chazen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 companies</a:t>
                      </a:r>
                      <a:r>
                        <a:rPr lang="en-US" sz="1400" b="0" i="0" u="none" strike="noStrike" baseline="0" dirty="0" smtClean="0">
                          <a:latin typeface="Arial"/>
                        </a:rPr>
                        <a:t> (SEQRA / FCC / FAA)</a:t>
                      </a:r>
                      <a:endParaRPr lang="en-US" sz="1400" b="0" i="0" u="none" strike="noStrike" dirty="0" smtClean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latin typeface="Arial"/>
                        </a:rPr>
                        <a:t>$31,000</a:t>
                      </a: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Motorola –</a:t>
                      </a:r>
                      <a:r>
                        <a:rPr lang="en-US" sz="1400" b="0" i="0" u="none" strike="noStrike" baseline="0" dirty="0" smtClean="0">
                          <a:latin typeface="Arial"/>
                        </a:rPr>
                        <a:t> FCC Application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latin typeface="Arial"/>
                        </a:rPr>
                        <a:t>$50,000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Blue</a:t>
                      </a:r>
                      <a:r>
                        <a:rPr lang="en-US" sz="1400" b="0" i="0" u="none" strike="noStrike" baseline="0" dirty="0" smtClean="0">
                          <a:latin typeface="Arial"/>
                        </a:rPr>
                        <a:t> Wing Services (Many outside services </a:t>
                      </a:r>
                      <a:r>
                        <a:rPr lang="en-US" sz="1400" b="0" i="0" u="none" strike="noStrike" baseline="0" dirty="0" err="1" smtClean="0">
                          <a:latin typeface="Arial"/>
                        </a:rPr>
                        <a:t>incl</a:t>
                      </a:r>
                      <a:r>
                        <a:rPr lang="en-US" sz="1400" b="0" i="0" u="none" strike="noStrike" baseline="0" dirty="0" smtClean="0">
                          <a:latin typeface="Arial"/>
                        </a:rPr>
                        <a:t>)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latin typeface="Arial"/>
                        </a:rPr>
                        <a:t>$233,686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 smtClean="0">
                          <a:latin typeface="Arial"/>
                        </a:rPr>
                        <a:t>Total: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smtClean="0">
                          <a:latin typeface="Arial"/>
                        </a:rPr>
                        <a:t>$314,686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553200" cy="609600"/>
          </a:xfrm>
        </p:spPr>
        <p:txBody>
          <a:bodyPr/>
          <a:lstStyle/>
          <a:p>
            <a:r>
              <a:rPr lang="en-US" sz="2800" dirty="0" smtClean="0"/>
              <a:t>Tentative budget timeline:</a:t>
            </a: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09800" y="1066800"/>
          <a:ext cx="5791201" cy="4438908"/>
        </p:xfrm>
        <a:graphic>
          <a:graphicData uri="http://schemas.openxmlformats.org/drawingml/2006/table">
            <a:tbl>
              <a:tblPr/>
              <a:tblGrid>
                <a:gridCol w="2514600"/>
                <a:gridCol w="1752600"/>
                <a:gridCol w="1524001"/>
              </a:tblGrid>
              <a:tr h="228600"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latin typeface="Arial"/>
                        </a:rPr>
                        <a:t>By Quarter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 smtClean="0">
                          <a:latin typeface="Arial"/>
                        </a:rPr>
                        <a:t>Total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latin typeface="Arial"/>
                        </a:rPr>
                        <a:t>2013</a:t>
                      </a: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dirty="0" smtClean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latin typeface="Arial"/>
                        </a:rPr>
                        <a:t>$3,261,644</a:t>
                      </a: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Quarter</a:t>
                      </a:r>
                      <a:r>
                        <a:rPr lang="en-US" sz="1400" b="0" i="0" u="none" strike="noStrike" baseline="0" dirty="0" smtClean="0">
                          <a:latin typeface="Arial"/>
                        </a:rPr>
                        <a:t> 1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$ 0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Quarter 2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$ 575,000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Quarter 3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$ 1,525,000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Quarter 4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$ 1,161,644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latin typeface="Arial"/>
                        </a:rPr>
                        <a:t>2014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 smtClean="0">
                          <a:latin typeface="Arial"/>
                        </a:rPr>
                        <a:t>$</a:t>
                      </a:r>
                      <a:r>
                        <a:rPr lang="en-US" sz="1400" b="1" i="0" u="none" strike="noStrike" baseline="0" dirty="0" smtClean="0">
                          <a:latin typeface="Arial"/>
                        </a:rPr>
                        <a:t> 4,809,576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Quarter</a:t>
                      </a:r>
                      <a:r>
                        <a:rPr lang="en-US" sz="1400" b="0" i="0" u="none" strike="noStrike" baseline="0" dirty="0" smtClean="0">
                          <a:latin typeface="Arial"/>
                        </a:rPr>
                        <a:t> 1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$ 2,223,836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Quarter 2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$ 0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Quarter 3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$</a:t>
                      </a:r>
                      <a:r>
                        <a:rPr lang="en-US" sz="1400" b="0" i="0" u="none" strike="noStrike" baseline="0" dirty="0" smtClean="0">
                          <a:latin typeface="Arial"/>
                        </a:rPr>
                        <a:t> 960,000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Quarter 4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$ 1,625,740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latin typeface="Arial"/>
                        </a:rPr>
                        <a:t>2015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 smtClean="0">
                          <a:latin typeface="Arial"/>
                        </a:rPr>
                        <a:t>$1,052,740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Quarter</a:t>
                      </a:r>
                      <a:r>
                        <a:rPr lang="en-US" sz="1400" b="0" i="0" u="none" strike="noStrike" baseline="0" dirty="0" smtClean="0">
                          <a:latin typeface="Arial"/>
                        </a:rPr>
                        <a:t> 1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$ 1,052,740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Quarter 2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$ 0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Quarter 3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$</a:t>
                      </a:r>
                      <a:r>
                        <a:rPr lang="en-US" sz="1400" b="0" i="0" u="none" strike="noStrike" baseline="0" dirty="0" smtClean="0">
                          <a:latin typeface="Arial"/>
                        </a:rPr>
                        <a:t> 0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Quarter 4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$ 0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TOTAL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4147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latin typeface="Arial"/>
                        </a:rPr>
                        <a:t>$9,123,960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553200" cy="609600"/>
          </a:xfrm>
        </p:spPr>
        <p:txBody>
          <a:bodyPr/>
          <a:lstStyle/>
          <a:p>
            <a:r>
              <a:rPr lang="en-US" sz="2800" dirty="0" smtClean="0"/>
              <a:t>Funding Sources</a:t>
            </a:r>
            <a:endParaRPr lang="en-US" sz="28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057400" y="1066800"/>
            <a:ext cx="6172200" cy="5486400"/>
          </a:xfrm>
        </p:spPr>
        <p:txBody>
          <a:bodyPr/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Successfully awarded $1.2M in grants ($900K offset)</a:t>
            </a: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Receive an estimated $300,000 annually in direct county 911 surcharge from landline/wireless/VOIP </a:t>
            </a: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Approximately $250,000 awarded in SHSP</a:t>
            </a: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Receive $38,000 annually from NYS for 911 reimbursement</a:t>
            </a:r>
          </a:p>
          <a:p>
            <a:pPr lvl="1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We must continue campaign to get NYS to stop raiding the 911 surcharge money ($190M collected statewide in 2011)</a:t>
            </a: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Continue to apply for these State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Interop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Grants as NYS makes the funding available  (Pending $800,000 application right now)</a:t>
            </a: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Co-Location income &amp; partnerships with other government agencies (Delaware, NPS , NYSP)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Current 911 Radio System</a:t>
            </a:r>
            <a:endParaRPr lang="en-US" sz="2800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Majority of the infrastructure was constructed in the early 1980’s</a:t>
            </a:r>
          </a:p>
          <a:p>
            <a:r>
              <a:rPr lang="en-US" dirty="0" smtClean="0"/>
              <a:t>Well maintained “</a:t>
            </a:r>
            <a:r>
              <a:rPr lang="en-US" u="sng" dirty="0" smtClean="0"/>
              <a:t>in-house</a:t>
            </a:r>
            <a:r>
              <a:rPr lang="en-US" dirty="0" smtClean="0"/>
              <a:t>” by our DPW and radio tech John Conley</a:t>
            </a:r>
          </a:p>
          <a:p>
            <a:r>
              <a:rPr lang="en-US" dirty="0" smtClean="0"/>
              <a:t>Towers are in fair condition to support existing equipment.  Would not support industry standard equipment of today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Advantages of current system</a:t>
            </a:r>
            <a:endParaRPr lang="en-US" sz="2800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 radio technology not many computer components</a:t>
            </a:r>
          </a:p>
          <a:p>
            <a:r>
              <a:rPr lang="en-US" dirty="0" smtClean="0"/>
              <a:t>Luxury of having it maintained it for 30 years “in house”</a:t>
            </a:r>
          </a:p>
          <a:p>
            <a:r>
              <a:rPr lang="en-US" dirty="0" smtClean="0"/>
              <a:t>Older equipment generally had a longer life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Concerns of the current system</a:t>
            </a:r>
            <a:endParaRPr lang="en-US" sz="2800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0" y="1371600"/>
            <a:ext cx="6248400" cy="5105400"/>
          </a:xfrm>
        </p:spPr>
        <p:txBody>
          <a:bodyPr/>
          <a:lstStyle/>
          <a:p>
            <a:r>
              <a:rPr lang="en-US" sz="1800" dirty="0" smtClean="0"/>
              <a:t>The backbone microwave equipment is 1970’s vintage of which replacement parts are even beyond eBay availability</a:t>
            </a:r>
          </a:p>
          <a:p>
            <a:r>
              <a:rPr lang="en-US" sz="1800" dirty="0" smtClean="0"/>
              <a:t>The radio console equipment at the 911 Center was installed during 911 implementation in 2000</a:t>
            </a:r>
          </a:p>
          <a:p>
            <a:r>
              <a:rPr lang="en-US" sz="1800" dirty="0" smtClean="0"/>
              <a:t>Parts availability</a:t>
            </a:r>
          </a:p>
          <a:p>
            <a:r>
              <a:rPr lang="en-US" sz="1800" dirty="0" smtClean="0"/>
              <a:t>Tech retirement and ability to find vendor to support existing equipment</a:t>
            </a:r>
          </a:p>
          <a:p>
            <a:r>
              <a:rPr lang="en-US" sz="1800" dirty="0" smtClean="0"/>
              <a:t>Coverage - gaps in coverage and growing environmental noise interference on low band (cable boxes, PC’s, </a:t>
            </a:r>
            <a:r>
              <a:rPr lang="en-US" sz="1800" dirty="0" err="1" smtClean="0"/>
              <a:t>wi-fi,etc</a:t>
            </a:r>
            <a:r>
              <a:rPr lang="en-US" sz="1800" dirty="0" smtClean="0"/>
              <a:t>.) </a:t>
            </a:r>
          </a:p>
          <a:p>
            <a:r>
              <a:rPr lang="en-US" sz="1800" dirty="0" smtClean="0"/>
              <a:t>In building coverage poor on low band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Current 911 Radio System</a:t>
            </a:r>
            <a:endParaRPr lang="en-US" sz="2800" dirty="0"/>
          </a:p>
        </p:txBody>
      </p:sp>
      <p:pic>
        <p:nvPicPr>
          <p:cNvPr id="5" name="Picture 4" descr="HPIM44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54796" y="1645605"/>
            <a:ext cx="3429000" cy="2576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HPIM4431.JPG"/>
          <p:cNvPicPr>
            <a:picLocks noChangeAspect="1"/>
          </p:cNvPicPr>
          <p:nvPr/>
        </p:nvPicPr>
        <p:blipFill>
          <a:blip r:embed="rId3" cstate="print">
            <a:lum bright="20000" contrast="10000"/>
          </a:blip>
          <a:stretch>
            <a:fillRect/>
          </a:stretch>
        </p:blipFill>
        <p:spPr>
          <a:xfrm>
            <a:off x="5029200" y="1219200"/>
            <a:ext cx="3427710" cy="4562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HPIM44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4572000"/>
            <a:ext cx="2590800" cy="1852489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Current 911 Radio System</a:t>
            </a:r>
            <a:endParaRPr lang="en-US" sz="2800" dirty="0"/>
          </a:p>
        </p:txBody>
      </p:sp>
      <p:pic>
        <p:nvPicPr>
          <p:cNvPr id="6" name="Picture 5" descr="HPIM4461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b="21016"/>
          <a:stretch>
            <a:fillRect/>
          </a:stretch>
        </p:blipFill>
        <p:spPr>
          <a:xfrm rot="5400000">
            <a:off x="945788" y="2407012"/>
            <a:ext cx="4343400" cy="25773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HPIM4439.JPG"/>
          <p:cNvPicPr>
            <a:picLocks noChangeAspect="1"/>
          </p:cNvPicPr>
          <p:nvPr/>
        </p:nvPicPr>
        <p:blipFill>
          <a:blip r:embed="rId3" cstate="print"/>
          <a:srcRect l="2782" t="24067" r="6811" b="29650"/>
          <a:stretch>
            <a:fillRect/>
          </a:stretch>
        </p:blipFill>
        <p:spPr>
          <a:xfrm>
            <a:off x="4572000" y="4419600"/>
            <a:ext cx="3962400" cy="143607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1" name="Picture 10" descr="HPIM4441.JPG"/>
          <p:cNvPicPr>
            <a:picLocks noChangeAspect="1"/>
          </p:cNvPicPr>
          <p:nvPr/>
        </p:nvPicPr>
        <p:blipFill>
          <a:blip r:embed="rId4" cstate="print"/>
          <a:srcRect l="9931" t="6667" r="4088" b="13333"/>
          <a:stretch>
            <a:fillRect/>
          </a:stretch>
        </p:blipFill>
        <p:spPr>
          <a:xfrm>
            <a:off x="4571999" y="1530451"/>
            <a:ext cx="3941233" cy="275503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Other County Systems</a:t>
            </a:r>
            <a:endParaRPr lang="en-US" sz="2800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Sheriff’s Office (VHF High Band)</a:t>
            </a:r>
          </a:p>
          <a:p>
            <a:r>
              <a:rPr lang="en-US" dirty="0" smtClean="0"/>
              <a:t>County DPW (VHF Low Band)</a:t>
            </a:r>
          </a:p>
          <a:p>
            <a:r>
              <a:rPr lang="en-US" dirty="0" smtClean="0"/>
              <a:t>Highway/Civil Defense (VHF High)</a:t>
            </a:r>
          </a:p>
          <a:p>
            <a:r>
              <a:rPr lang="en-US" dirty="0" smtClean="0"/>
              <a:t>Fire Service (VHF Low Band)</a:t>
            </a:r>
          </a:p>
          <a:p>
            <a:r>
              <a:rPr lang="en-US" dirty="0" smtClean="0"/>
              <a:t>EMS Service (VHF High Band)</a:t>
            </a:r>
          </a:p>
          <a:p>
            <a:r>
              <a:rPr lang="en-US" dirty="0" smtClean="0"/>
              <a:t>Local Police (VHF High Band)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2002 NYS announced a $2 Billion project to develop a statewide wireless network.</a:t>
            </a:r>
            <a:endParaRPr lang="en-US" dirty="0"/>
          </a:p>
          <a:p>
            <a:pPr lvl="1"/>
            <a:r>
              <a:rPr lang="en-US" dirty="0" smtClean="0"/>
              <a:t>It was going to support not only state but local communications as well</a:t>
            </a:r>
          </a:p>
          <a:p>
            <a:pPr lvl="1"/>
            <a:r>
              <a:rPr lang="en-US" dirty="0" smtClean="0"/>
              <a:t>Sullivan County was on board</a:t>
            </a:r>
          </a:p>
          <a:p>
            <a:pPr lvl="1"/>
            <a:r>
              <a:rPr lang="en-US" dirty="0" smtClean="0"/>
              <a:t>In 2004 they awarded the contract to MA/COM</a:t>
            </a:r>
          </a:p>
          <a:p>
            <a:pPr lvl="1"/>
            <a:r>
              <a:rPr lang="en-US" dirty="0" smtClean="0"/>
              <a:t>In 2009 they terminated contract with MA/COM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Route to upgrade…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ct status report">
  <a:themeElements>
    <a:clrScheme name="Default Design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 status report</Template>
  <TotalTime>903</TotalTime>
  <Words>1043</Words>
  <Application>Microsoft Office PowerPoint</Application>
  <PresentationFormat>On-screen Show (4:3)</PresentationFormat>
  <Paragraphs>214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Project status report</vt:lpstr>
      <vt:lpstr>Public Safety Communications Upgrade Project</vt:lpstr>
      <vt:lpstr>Current 911 Radio System</vt:lpstr>
      <vt:lpstr>Current 911 Radio System</vt:lpstr>
      <vt:lpstr>Advantages of current system</vt:lpstr>
      <vt:lpstr>Concerns of the current system</vt:lpstr>
      <vt:lpstr>Current 911 Radio System</vt:lpstr>
      <vt:lpstr>Current 911 Radio System</vt:lpstr>
      <vt:lpstr>Other County Systems</vt:lpstr>
      <vt:lpstr>Route to upgrade…</vt:lpstr>
      <vt:lpstr>Route to upgrade…</vt:lpstr>
      <vt:lpstr>Blue Wing Recommendations/Goals</vt:lpstr>
      <vt:lpstr>Blue Wing Alternatives</vt:lpstr>
      <vt:lpstr>Highlights of the upgrade</vt:lpstr>
      <vt:lpstr>Before &amp; After…</vt:lpstr>
      <vt:lpstr>Slide 15</vt:lpstr>
      <vt:lpstr>First steps…</vt:lpstr>
      <vt:lpstr>Where are we today…</vt:lpstr>
      <vt:lpstr>Our NY Neighbors</vt:lpstr>
      <vt:lpstr>Timeline – Till now</vt:lpstr>
      <vt:lpstr>Timeline – Moving Forward</vt:lpstr>
      <vt:lpstr>Projected Overall Budget</vt:lpstr>
      <vt:lpstr>Costs to date:</vt:lpstr>
      <vt:lpstr>Tentative budget timeline:</vt:lpstr>
      <vt:lpstr>Funding 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Safety Communications Upgrade Project</dc:title>
  <dc:creator>Alex</dc:creator>
  <cp:lastModifiedBy>slegonar</cp:lastModifiedBy>
  <cp:revision>74</cp:revision>
  <cp:lastPrinted>1601-01-01T00:00:00Z</cp:lastPrinted>
  <dcterms:created xsi:type="dcterms:W3CDTF">2012-09-09T23:27:11Z</dcterms:created>
  <dcterms:modified xsi:type="dcterms:W3CDTF">2012-09-11T16:55:24Z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TC062070741033</vt:lpwstr>
  </property>
</Properties>
</file>